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B4BDAE1-04F9-4D81-B2A9-910709EEAE7E}" type="datetimeFigureOut">
              <a:rPr lang="en-GB" smtClean="0"/>
              <a:t>03/10/2023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7C2C58-2C19-4400-9C2B-AEF219EAB135}" type="slidenum">
              <a:rPr lang="en-GB" smtClean="0"/>
              <a:t>‹#›</a:t>
            </a:fld>
            <a:endParaRPr lang="en-GB"/>
          </a:p>
        </p:txBody>
      </p:sp>
    </p:spTree>
    <p:extLst>
      <p:ext uri="{BB962C8B-B14F-4D97-AF65-F5344CB8AC3E}">
        <p14:creationId xmlns:p14="http://schemas.microsoft.com/office/powerpoint/2010/main" val="1844806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4BDAE1-04F9-4D81-B2A9-910709EEAE7E}" type="datetimeFigureOut">
              <a:rPr lang="en-GB" smtClean="0"/>
              <a:t>03/10/2023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7C2C58-2C19-4400-9C2B-AEF219EAB135}" type="slidenum">
              <a:rPr lang="en-GB" smtClean="0"/>
              <a:t>‹#›</a:t>
            </a:fld>
            <a:endParaRPr lang="en-GB"/>
          </a:p>
        </p:txBody>
      </p:sp>
    </p:spTree>
    <p:extLst>
      <p:ext uri="{BB962C8B-B14F-4D97-AF65-F5344CB8AC3E}">
        <p14:creationId xmlns:p14="http://schemas.microsoft.com/office/powerpoint/2010/main" val="148066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4BDAE1-04F9-4D81-B2A9-910709EEAE7E}" type="datetimeFigureOut">
              <a:rPr lang="en-GB" smtClean="0"/>
              <a:t>03/10/2023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7C2C58-2C19-4400-9C2B-AEF219EAB135}" type="slidenum">
              <a:rPr lang="en-GB" smtClean="0"/>
              <a:t>‹#›</a:t>
            </a:fld>
            <a:endParaRPr lang="en-GB"/>
          </a:p>
        </p:txBody>
      </p:sp>
    </p:spTree>
    <p:extLst>
      <p:ext uri="{BB962C8B-B14F-4D97-AF65-F5344CB8AC3E}">
        <p14:creationId xmlns:p14="http://schemas.microsoft.com/office/powerpoint/2010/main" val="2666850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4BDAE1-04F9-4D81-B2A9-910709EEAE7E}" type="datetimeFigureOut">
              <a:rPr lang="en-GB" smtClean="0"/>
              <a:t>03/10/2023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7C2C58-2C19-4400-9C2B-AEF219EAB135}" type="slidenum">
              <a:rPr lang="en-GB" smtClean="0"/>
              <a:t>‹#›</a:t>
            </a:fld>
            <a:endParaRPr lang="en-GB"/>
          </a:p>
        </p:txBody>
      </p:sp>
    </p:spTree>
    <p:extLst>
      <p:ext uri="{BB962C8B-B14F-4D97-AF65-F5344CB8AC3E}">
        <p14:creationId xmlns:p14="http://schemas.microsoft.com/office/powerpoint/2010/main" val="412934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4BDAE1-04F9-4D81-B2A9-910709EEAE7E}" type="datetimeFigureOut">
              <a:rPr lang="en-GB" smtClean="0"/>
              <a:t>03/10/2023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7C2C58-2C19-4400-9C2B-AEF219EAB135}" type="slidenum">
              <a:rPr lang="en-GB" smtClean="0"/>
              <a:t>‹#›</a:t>
            </a:fld>
            <a:endParaRPr lang="en-GB"/>
          </a:p>
        </p:txBody>
      </p:sp>
    </p:spTree>
    <p:extLst>
      <p:ext uri="{BB962C8B-B14F-4D97-AF65-F5344CB8AC3E}">
        <p14:creationId xmlns:p14="http://schemas.microsoft.com/office/powerpoint/2010/main" val="4193220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B4BDAE1-04F9-4D81-B2A9-910709EEAE7E}" type="datetimeFigureOut">
              <a:rPr lang="en-GB" smtClean="0"/>
              <a:t>03/10/2023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7C2C58-2C19-4400-9C2B-AEF219EAB135}" type="slidenum">
              <a:rPr lang="en-GB" smtClean="0"/>
              <a:t>‹#›</a:t>
            </a:fld>
            <a:endParaRPr lang="en-GB"/>
          </a:p>
        </p:txBody>
      </p:sp>
    </p:spTree>
    <p:extLst>
      <p:ext uri="{BB962C8B-B14F-4D97-AF65-F5344CB8AC3E}">
        <p14:creationId xmlns:p14="http://schemas.microsoft.com/office/powerpoint/2010/main" val="2986914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B4BDAE1-04F9-4D81-B2A9-910709EEAE7E}" type="datetimeFigureOut">
              <a:rPr lang="en-GB" smtClean="0"/>
              <a:t>03/10/2023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E7C2C58-2C19-4400-9C2B-AEF219EAB135}" type="slidenum">
              <a:rPr lang="en-GB" smtClean="0"/>
              <a:t>‹#›</a:t>
            </a:fld>
            <a:endParaRPr lang="en-GB"/>
          </a:p>
        </p:txBody>
      </p:sp>
    </p:spTree>
    <p:extLst>
      <p:ext uri="{BB962C8B-B14F-4D97-AF65-F5344CB8AC3E}">
        <p14:creationId xmlns:p14="http://schemas.microsoft.com/office/powerpoint/2010/main" val="1400860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B4BDAE1-04F9-4D81-B2A9-910709EEAE7E}" type="datetimeFigureOut">
              <a:rPr lang="en-GB" smtClean="0"/>
              <a:t>03/10/2023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E7C2C58-2C19-4400-9C2B-AEF219EAB135}" type="slidenum">
              <a:rPr lang="en-GB" smtClean="0"/>
              <a:t>‹#›</a:t>
            </a:fld>
            <a:endParaRPr lang="en-GB"/>
          </a:p>
        </p:txBody>
      </p:sp>
    </p:spTree>
    <p:extLst>
      <p:ext uri="{BB962C8B-B14F-4D97-AF65-F5344CB8AC3E}">
        <p14:creationId xmlns:p14="http://schemas.microsoft.com/office/powerpoint/2010/main" val="3327597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4BDAE1-04F9-4D81-B2A9-910709EEAE7E}" type="datetimeFigureOut">
              <a:rPr lang="en-GB" smtClean="0"/>
              <a:t>03/10/2023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E7C2C58-2C19-4400-9C2B-AEF219EAB135}" type="slidenum">
              <a:rPr lang="en-GB" smtClean="0"/>
              <a:t>‹#›</a:t>
            </a:fld>
            <a:endParaRPr lang="en-GB"/>
          </a:p>
        </p:txBody>
      </p:sp>
    </p:spTree>
    <p:extLst>
      <p:ext uri="{BB962C8B-B14F-4D97-AF65-F5344CB8AC3E}">
        <p14:creationId xmlns:p14="http://schemas.microsoft.com/office/powerpoint/2010/main" val="3286561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4BDAE1-04F9-4D81-B2A9-910709EEAE7E}" type="datetimeFigureOut">
              <a:rPr lang="en-GB" smtClean="0"/>
              <a:t>03/10/2023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7C2C58-2C19-4400-9C2B-AEF219EAB135}" type="slidenum">
              <a:rPr lang="en-GB" smtClean="0"/>
              <a:t>‹#›</a:t>
            </a:fld>
            <a:endParaRPr lang="en-GB"/>
          </a:p>
        </p:txBody>
      </p:sp>
    </p:spTree>
    <p:extLst>
      <p:ext uri="{BB962C8B-B14F-4D97-AF65-F5344CB8AC3E}">
        <p14:creationId xmlns:p14="http://schemas.microsoft.com/office/powerpoint/2010/main" val="1241761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4BDAE1-04F9-4D81-B2A9-910709EEAE7E}" type="datetimeFigureOut">
              <a:rPr lang="en-GB" smtClean="0"/>
              <a:t>03/10/2023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7C2C58-2C19-4400-9C2B-AEF219EAB135}" type="slidenum">
              <a:rPr lang="en-GB" smtClean="0"/>
              <a:t>‹#›</a:t>
            </a:fld>
            <a:endParaRPr lang="en-GB"/>
          </a:p>
        </p:txBody>
      </p:sp>
    </p:spTree>
    <p:extLst>
      <p:ext uri="{BB962C8B-B14F-4D97-AF65-F5344CB8AC3E}">
        <p14:creationId xmlns:p14="http://schemas.microsoft.com/office/powerpoint/2010/main" val="3970859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4BDAE1-04F9-4D81-B2A9-910709EEAE7E}" type="datetimeFigureOut">
              <a:rPr lang="en-GB" smtClean="0"/>
              <a:t>03/10/2023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7C2C58-2C19-4400-9C2B-AEF219EAB135}" type="slidenum">
              <a:rPr lang="en-GB" smtClean="0"/>
              <a:t>‹#›</a:t>
            </a:fld>
            <a:endParaRPr lang="en-GB"/>
          </a:p>
        </p:txBody>
      </p:sp>
    </p:spTree>
    <p:extLst>
      <p:ext uri="{BB962C8B-B14F-4D97-AF65-F5344CB8AC3E}">
        <p14:creationId xmlns:p14="http://schemas.microsoft.com/office/powerpoint/2010/main" val="21052823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microsoft.com/office/2007/relationships/hdphoto" Target="../media/hdphoto1.wdp"/><Relationship Id="rId10" Type="http://schemas.openxmlformats.org/officeDocument/2006/relationships/image" Target="../media/image6.png"/><Relationship Id="rId4" Type="http://schemas.openxmlformats.org/officeDocument/2006/relationships/image" Target="../media/image3.png"/><Relationship Id="rId9" Type="http://schemas.microsoft.com/office/2007/relationships/hdphoto" Target="../media/hdphoto3.wdp"/></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8.png"/><Relationship Id="rId7"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6.png"/><Relationship Id="rId5" Type="http://schemas.microsoft.com/office/2007/relationships/hdphoto" Target="../media/hdphoto3.wdp"/><Relationship Id="rId4" Type="http://schemas.openxmlformats.org/officeDocument/2006/relationships/image" Target="../media/image5.pn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307" t="4464" r="1367"/>
          <a:stretch/>
        </p:blipFill>
        <p:spPr>
          <a:xfrm>
            <a:off x="0" y="0"/>
            <a:ext cx="12189333" cy="4781006"/>
          </a:xfrm>
          <a:prstGeom prst="rect">
            <a:avLst/>
          </a:prstGeom>
        </p:spPr>
      </p:pic>
      <p:sp>
        <p:nvSpPr>
          <p:cNvPr id="5" name="Rectangle 4"/>
          <p:cNvSpPr/>
          <p:nvPr/>
        </p:nvSpPr>
        <p:spPr>
          <a:xfrm>
            <a:off x="3441932" y="2875705"/>
            <a:ext cx="2929747" cy="1432782"/>
          </a:xfrm>
          <a:prstGeom prst="rect">
            <a:avLst/>
          </a:prstGeom>
          <a:noFill/>
        </p:spPr>
        <p:txBody>
          <a:bodyPr wrap="none" lIns="91440" tIns="45720" rIns="91440" bIns="4572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2700">
                  <a:solidFill>
                    <a:srgbClr val="44546A">
                      <a:lumMod val="75000"/>
                    </a:srgbClr>
                  </a:solidFill>
                  <a:prstDash val="solid"/>
                </a:ln>
                <a:solidFill>
                  <a:srgbClr val="FF0000"/>
                </a:solidFill>
                <a:effectLst>
                  <a:outerShdw dist="38100" dir="2640000" algn="bl" rotWithShape="0">
                    <a:srgbClr val="44546A">
                      <a:lumMod val="75000"/>
                    </a:srgbClr>
                  </a:outerShdw>
                </a:effectLst>
                <a:uLnTx/>
                <a:uFillTx/>
                <a:latin typeface="SassoonPrimaryInfant"/>
                <a:ea typeface="+mn-ea"/>
                <a:cs typeface="+mn-cs"/>
              </a:rPr>
              <a:t>This is Me!</a:t>
            </a:r>
          </a:p>
        </p:txBody>
      </p:sp>
      <p:sp>
        <p:nvSpPr>
          <p:cNvPr id="6" name="Oval 5"/>
          <p:cNvSpPr/>
          <p:nvPr/>
        </p:nvSpPr>
        <p:spPr>
          <a:xfrm>
            <a:off x="3510039" y="3239477"/>
            <a:ext cx="2784474" cy="2350278"/>
          </a:xfrm>
          <a:prstGeom prst="ellipse">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5B9BD5"/>
              </a:solidFill>
              <a:effectLst/>
              <a:uLnTx/>
              <a:uFillTx/>
              <a:latin typeface="SassoonPrimaryInfant"/>
              <a:ea typeface="+mn-ea"/>
              <a:cs typeface="+mn-cs"/>
            </a:endParaRPr>
          </a:p>
        </p:txBody>
      </p:sp>
      <p:sp>
        <p:nvSpPr>
          <p:cNvPr id="8" name="Explosion 2 7"/>
          <p:cNvSpPr/>
          <p:nvPr/>
        </p:nvSpPr>
        <p:spPr>
          <a:xfrm>
            <a:off x="8679469" y="4443442"/>
            <a:ext cx="3377178" cy="2420761"/>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SassoonPrimaryInfant"/>
                <a:ea typeface="+mn-ea"/>
                <a:cs typeface="+mn-cs"/>
              </a:rPr>
              <a:t>F2’s Greatest Showman </a:t>
            </a:r>
            <a:r>
              <a:rPr kumimoji="0" lang="en-GB" sz="1600" b="0" i="0" u="none" strike="noStrike" kern="1200" cap="none" spc="0" normalizeH="0" baseline="0" noProof="0" dirty="0">
                <a:ln>
                  <a:noFill/>
                </a:ln>
                <a:solidFill>
                  <a:prstClr val="white"/>
                </a:solidFill>
                <a:effectLst/>
                <a:uLnTx/>
                <a:uFillTx/>
                <a:latin typeface="SassoonPrimaryInfant"/>
                <a:ea typeface="+mn-ea"/>
                <a:cs typeface="+mn-cs"/>
              </a:rPr>
              <a:t>– circus skills day</a:t>
            </a:r>
          </a:p>
        </p:txBody>
      </p:sp>
      <p:sp>
        <p:nvSpPr>
          <p:cNvPr id="11" name="Rectangle 10"/>
          <p:cNvSpPr/>
          <p:nvPr/>
        </p:nvSpPr>
        <p:spPr>
          <a:xfrm>
            <a:off x="9646045" y="4483266"/>
            <a:ext cx="1281441" cy="646331"/>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w="6600">
                  <a:solidFill>
                    <a:srgbClr val="ED7D31"/>
                  </a:solidFill>
                  <a:prstDash val="solid"/>
                </a:ln>
                <a:solidFill>
                  <a:srgbClr val="FFFFFF"/>
                </a:solidFill>
                <a:effectLst>
                  <a:outerShdw dist="38100" dir="2700000" algn="tl" rotWithShape="0">
                    <a:srgbClr val="ED7D31"/>
                  </a:outerShdw>
                </a:effectLst>
                <a:uLnTx/>
                <a:uFillTx/>
                <a:latin typeface="SassoonPrimaryInfant"/>
                <a:ea typeface="+mn-ea"/>
                <a:cs typeface="+mn-cs"/>
              </a:rPr>
              <a:t>Wow </a:t>
            </a:r>
          </a:p>
        </p:txBody>
      </p:sp>
      <p:pic>
        <p:nvPicPr>
          <p:cNvPr id="12" name="Picture 11"/>
          <p:cNvPicPr>
            <a:picLocks noChangeAspect="1"/>
          </p:cNvPicPr>
          <p:nvPr/>
        </p:nvPicPr>
        <p:blipFill>
          <a:blip r:embed="rId3"/>
          <a:stretch>
            <a:fillRect/>
          </a:stretch>
        </p:blipFill>
        <p:spPr>
          <a:xfrm>
            <a:off x="6696" y="4212513"/>
            <a:ext cx="5290974" cy="2645487"/>
          </a:xfrm>
          <a:prstGeom prst="rtTriangle">
            <a:avLst/>
          </a:prstGeom>
        </p:spPr>
      </p:pic>
      <p:sp>
        <p:nvSpPr>
          <p:cNvPr id="13" name="TextBox 12"/>
          <p:cNvSpPr txBox="1"/>
          <p:nvPr/>
        </p:nvSpPr>
        <p:spPr>
          <a:xfrm>
            <a:off x="0" y="4594142"/>
            <a:ext cx="968535"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SassoonPrimaryInfant"/>
                <a:ea typeface="+mn-ea"/>
                <a:cs typeface="+mn-cs"/>
              </a:rPr>
              <a:t>British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SassoonPrimaryInfant"/>
                <a:ea typeface="+mn-ea"/>
                <a:cs typeface="+mn-cs"/>
              </a:rPr>
              <a:t>Values</a:t>
            </a:r>
          </a:p>
        </p:txBody>
      </p:sp>
      <p:sp>
        <p:nvSpPr>
          <p:cNvPr id="17" name="TextBox 16"/>
          <p:cNvSpPr txBox="1"/>
          <p:nvPr/>
        </p:nvSpPr>
        <p:spPr>
          <a:xfrm>
            <a:off x="0" y="5315314"/>
            <a:ext cx="3422469"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PrimaryInfant"/>
                <a:ea typeface="+mn-ea"/>
                <a:cs typeface="+mn-cs"/>
              </a:rPr>
              <a:t>We will promote the British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PrimaryInfant"/>
                <a:ea typeface="+mn-ea"/>
                <a:cs typeface="+mn-cs"/>
              </a:rPr>
              <a:t>Values by learning that we are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PrimaryInfant"/>
                <a:ea typeface="+mn-ea"/>
                <a:cs typeface="+mn-cs"/>
              </a:rPr>
              <a:t>unique and we respect others enjoy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PrimaryInfant"/>
                <a:ea typeface="+mn-ea"/>
                <a:cs typeface="+mn-cs"/>
              </a:rPr>
              <a:t>different things. We will begin to get to know each other and families through our stay and play sessions and using Tapestry.</a:t>
            </a:r>
          </a:p>
        </p:txBody>
      </p:sp>
      <p:sp>
        <p:nvSpPr>
          <p:cNvPr id="18" name="TextBox 17"/>
          <p:cNvSpPr txBox="1"/>
          <p:nvPr/>
        </p:nvSpPr>
        <p:spPr>
          <a:xfrm rot="1670723">
            <a:off x="-330752" y="5227847"/>
            <a:ext cx="6025703"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white">
                    <a:lumMod val="50000"/>
                  </a:prstClr>
                </a:solidFill>
                <a:effectLst/>
                <a:uLnTx/>
                <a:uFillTx/>
                <a:latin typeface="SassoonPrimaryInfant"/>
                <a:ea typeface="+mn-ea"/>
                <a:cs typeface="+mn-cs"/>
              </a:rPr>
              <a:t>Democracy Rule of law Individual liberty Respect</a:t>
            </a:r>
          </a:p>
        </p:txBody>
      </p:sp>
      <p:pic>
        <p:nvPicPr>
          <p:cNvPr id="3" name="Picture 2"/>
          <p:cNvPicPr>
            <a:picLocks noChangeAspect="1"/>
          </p:cNvPicPr>
          <p:nvPr/>
        </p:nvPicPr>
        <p:blipFill>
          <a:blip r:embed="rId4">
            <a:extLst>
              <a:ext uri="{BEBA8EAE-BF5A-486C-A8C5-ECC9F3942E4B}">
                <a14:imgProps xmlns:a14="http://schemas.microsoft.com/office/drawing/2010/main">
                  <a14:imgLayer r:embed="rId5">
                    <a14:imgEffect>
                      <a14:backgroundRemoval t="0" b="93103" l="0" r="100000"/>
                    </a14:imgEffect>
                  </a14:imgLayer>
                </a14:imgProps>
              </a:ext>
            </a:extLst>
          </a:blip>
          <a:stretch>
            <a:fillRect/>
          </a:stretch>
        </p:blipFill>
        <p:spPr>
          <a:xfrm>
            <a:off x="566817" y="2605218"/>
            <a:ext cx="1810820" cy="754508"/>
          </a:xfrm>
          <a:prstGeom prst="rect">
            <a:avLst/>
          </a:prstGeom>
        </p:spPr>
      </p:pic>
      <p:sp>
        <p:nvSpPr>
          <p:cNvPr id="7" name="TextBox 6"/>
          <p:cNvSpPr txBox="1"/>
          <p:nvPr/>
        </p:nvSpPr>
        <p:spPr>
          <a:xfrm>
            <a:off x="235485" y="3323295"/>
            <a:ext cx="1255979"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PrimaryInfant"/>
                <a:ea typeface="+mn-ea"/>
                <a:cs typeface="+mn-cs"/>
              </a:rPr>
              <a:t>Kindness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PrimaryInfant"/>
                <a:ea typeface="+mn-ea"/>
                <a:cs typeface="+mn-cs"/>
              </a:rPr>
              <a:t>Respect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PrimaryInfant"/>
                <a:ea typeface="+mn-ea"/>
                <a:cs typeface="+mn-cs"/>
              </a:rPr>
              <a:t>Cooperation</a:t>
            </a:r>
          </a:p>
        </p:txBody>
      </p:sp>
      <p:sp>
        <p:nvSpPr>
          <p:cNvPr id="19" name="TextBox 18"/>
          <p:cNvSpPr txBox="1"/>
          <p:nvPr/>
        </p:nvSpPr>
        <p:spPr>
          <a:xfrm>
            <a:off x="1323300" y="3316529"/>
            <a:ext cx="1669537"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PrimaryInfant"/>
                <a:ea typeface="+mn-ea"/>
                <a:cs typeface="+mn-cs"/>
              </a:rPr>
              <a:t>We will learn about the Phoenix Values through assemblies and circle time and value stories</a:t>
            </a:r>
          </a:p>
        </p:txBody>
      </p:sp>
      <p:sp>
        <p:nvSpPr>
          <p:cNvPr id="14" name="AutoShape 4" descr="Buy 1 Set Get 1 Set FREE Digital Clipart by goodnessandfun, $5.00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SassoonPrimaryInfant"/>
              <a:ea typeface="+mn-ea"/>
              <a:cs typeface="+mn-cs"/>
            </a:endParaRPr>
          </a:p>
        </p:txBody>
      </p:sp>
      <p:sp>
        <p:nvSpPr>
          <p:cNvPr id="23" name="Explosion 2 22"/>
          <p:cNvSpPr/>
          <p:nvPr/>
        </p:nvSpPr>
        <p:spPr>
          <a:xfrm rot="178341">
            <a:off x="8361965" y="2307468"/>
            <a:ext cx="3771023" cy="239090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SassoonPrimaryInfant"/>
                <a:ea typeface="+mn-ea"/>
                <a:cs typeface="+mn-cs"/>
              </a:rPr>
              <a:t>This is Me Box </a:t>
            </a:r>
            <a:r>
              <a:rPr kumimoji="0" lang="en-GB" sz="1600" b="0" i="0" u="none" strike="noStrike" kern="1200" cap="none" spc="0" normalizeH="0" baseline="0" noProof="0" dirty="0">
                <a:ln>
                  <a:noFill/>
                </a:ln>
                <a:solidFill>
                  <a:prstClr val="white"/>
                </a:solidFill>
                <a:effectLst/>
                <a:uLnTx/>
                <a:uFillTx/>
                <a:latin typeface="SassoonPrimaryInfant"/>
                <a:ea typeface="+mn-ea"/>
                <a:cs typeface="+mn-cs"/>
              </a:rPr>
              <a:t>– Children to create and bring in to share with class</a:t>
            </a:r>
          </a:p>
        </p:txBody>
      </p:sp>
      <p:sp>
        <p:nvSpPr>
          <p:cNvPr id="9" name="Rectangle 8"/>
          <p:cNvSpPr/>
          <p:nvPr/>
        </p:nvSpPr>
        <p:spPr>
          <a:xfrm>
            <a:off x="7984741" y="2229374"/>
            <a:ext cx="4222631" cy="646331"/>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w="6600">
                  <a:solidFill>
                    <a:srgbClr val="ED7D31"/>
                  </a:solidFill>
                  <a:prstDash val="solid"/>
                </a:ln>
                <a:solidFill>
                  <a:srgbClr val="FFFFFF"/>
                </a:solidFill>
                <a:effectLst>
                  <a:outerShdw dist="38100" dir="2700000" algn="tl" rotWithShape="0">
                    <a:srgbClr val="ED7D31"/>
                  </a:outerShdw>
                </a:effectLst>
                <a:uLnTx/>
                <a:uFillTx/>
                <a:latin typeface="SassoonPrimaryInfant"/>
                <a:ea typeface="+mn-ea"/>
                <a:cs typeface="+mn-cs"/>
              </a:rPr>
              <a:t>Brilliant Beginning</a:t>
            </a:r>
          </a:p>
        </p:txBody>
      </p:sp>
      <p:sp>
        <p:nvSpPr>
          <p:cNvPr id="24" name="TextBox 23"/>
          <p:cNvSpPr txBox="1"/>
          <p:nvPr/>
        </p:nvSpPr>
        <p:spPr>
          <a:xfrm>
            <a:off x="10758770" y="6211669"/>
            <a:ext cx="1468992"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SassoonPrimaryInfant"/>
                <a:ea typeface="+mn-ea"/>
                <a:cs typeface="+mn-cs"/>
              </a:rPr>
              <a:t>F2 23/24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SassoonPrimaryInfant"/>
                <a:ea typeface="+mn-ea"/>
                <a:cs typeface="+mn-cs"/>
              </a:rPr>
              <a:t>Autumn Term</a:t>
            </a:r>
          </a:p>
        </p:txBody>
      </p:sp>
      <p:pic>
        <p:nvPicPr>
          <p:cNvPr id="26" name="Picture 25"/>
          <p:cNvPicPr>
            <a:picLocks noChangeAspect="1"/>
          </p:cNvPicPr>
          <p:nvPr/>
        </p:nvPicPr>
        <p:blipFill>
          <a:blip r:embed="rId6">
            <a:extLst>
              <a:ext uri="{BEBA8EAE-BF5A-486C-A8C5-ECC9F3942E4B}">
                <a14:imgProps xmlns:a14="http://schemas.microsoft.com/office/drawing/2010/main">
                  <a14:imgLayer r:embed="rId7">
                    <a14:imgEffect>
                      <a14:backgroundRemoval t="0" b="99371" l="7862" r="89623">
                        <a14:foregroundMark x1="41509" y1="10063" x2="40566" y2="85535"/>
                        <a14:foregroundMark x1="46541" y1="8176" x2="45912" y2="93711"/>
                        <a14:foregroundMark x1="41824" y1="93711" x2="29874" y2="66667"/>
                        <a14:foregroundMark x1="29874" y1="64151" x2="35849" y2="22013"/>
                        <a14:foregroundMark x1="36478" y1="19497" x2="42767" y2="10063"/>
                        <a14:foregroundMark x1="38994" y1="33962" x2="37736" y2="66667"/>
                        <a14:foregroundMark x1="63522" y1="19497" x2="66667" y2="68553"/>
                      </a14:backgroundRemoval>
                    </a14:imgEffect>
                  </a14:imgLayer>
                </a14:imgProps>
              </a:ext>
            </a:extLst>
          </a:blip>
          <a:stretch>
            <a:fillRect/>
          </a:stretch>
        </p:blipFill>
        <p:spPr>
          <a:xfrm>
            <a:off x="6185789" y="3807885"/>
            <a:ext cx="2408438" cy="1204219"/>
          </a:xfrm>
          <a:prstGeom prst="rect">
            <a:avLst/>
          </a:prstGeom>
        </p:spPr>
      </p:pic>
      <p:sp>
        <p:nvSpPr>
          <p:cNvPr id="25" name="Oval 24"/>
          <p:cNvSpPr/>
          <p:nvPr/>
        </p:nvSpPr>
        <p:spPr>
          <a:xfrm>
            <a:off x="3512885" y="3130473"/>
            <a:ext cx="2776621" cy="2544556"/>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sp>
        <p:nvSpPr>
          <p:cNvPr id="27" name="TextBox 26"/>
          <p:cNvSpPr txBox="1"/>
          <p:nvPr/>
        </p:nvSpPr>
        <p:spPr>
          <a:xfrm>
            <a:off x="6062729" y="5014371"/>
            <a:ext cx="2712429" cy="16927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SassoonPrimaryInfant"/>
                <a:ea typeface="+mn-ea"/>
                <a:cs typeface="+mn-cs"/>
              </a:rPr>
              <a:t>Mindfulness and Growth </a:t>
            </a:r>
            <a:r>
              <a:rPr kumimoji="0" lang="en-GB" sz="1600" b="0" i="0" u="none" strike="noStrike" kern="1200" cap="none" spc="0" normalizeH="0" baseline="0" noProof="0" dirty="0" err="1">
                <a:ln>
                  <a:noFill/>
                </a:ln>
                <a:solidFill>
                  <a:prstClr val="black"/>
                </a:solidFill>
                <a:effectLst/>
                <a:uLnTx/>
                <a:uFillTx/>
                <a:latin typeface="SassoonPrimaryInfant"/>
                <a:ea typeface="+mn-ea"/>
                <a:cs typeface="+mn-cs"/>
              </a:rPr>
              <a:t>Mindset</a:t>
            </a:r>
            <a:endParaRPr kumimoji="0" lang="en-GB" sz="1600" b="0" i="0" u="none" strike="noStrike" kern="1200" cap="none" spc="0" normalizeH="0" baseline="0" noProof="0" dirty="0">
              <a:ln>
                <a:noFill/>
              </a:ln>
              <a:solidFill>
                <a:prstClr val="black"/>
              </a:solidFill>
              <a:effectLst/>
              <a:uLnTx/>
              <a:uFillTx/>
              <a:latin typeface="SassoonPrimaryInfan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SassoonPrimaryInfan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PrimaryInfant"/>
                <a:ea typeface="+mn-ea"/>
                <a:cs typeface="+mn-cs"/>
              </a:rPr>
              <a:t>We will teach the children about Take 5 and pausing to be calm and ready. Yoga and breathing techniques will be explicitly taught and embedded into everyday practice</a:t>
            </a:r>
          </a:p>
        </p:txBody>
      </p:sp>
      <p:pic>
        <p:nvPicPr>
          <p:cNvPr id="29" name="Picture 28"/>
          <p:cNvPicPr>
            <a:picLocks noChangeAspect="1"/>
          </p:cNvPicPr>
          <p:nvPr/>
        </p:nvPicPr>
        <p:blipFill>
          <a:blip r:embed="rId8">
            <a:extLst>
              <a:ext uri="{BEBA8EAE-BF5A-486C-A8C5-ECC9F3942E4B}">
                <a14:imgProps xmlns:a14="http://schemas.microsoft.com/office/drawing/2010/main">
                  <a14:imgLayer r:embed="rId9">
                    <a14:imgEffect>
                      <a14:backgroundRemoval t="0" b="100000" l="0" r="100000">
                        <a14:foregroundMark x1="26667" y1="13778" x2="49333" y2="5333"/>
                        <a14:foregroundMark x1="52444" y1="4000" x2="66667" y2="12889"/>
                        <a14:foregroundMark x1="70667" y1="12000" x2="92444" y2="12000"/>
                        <a14:foregroundMark x1="92889" y1="12000" x2="94222" y2="36000"/>
                        <a14:foregroundMark x1="94222" y1="38222" x2="86667" y2="62667"/>
                        <a14:foregroundMark x1="86667" y1="62667" x2="72000" y2="86667"/>
                        <a14:foregroundMark x1="71556" y1="86667" x2="52000" y2="96000"/>
                        <a14:foregroundMark x1="51556" y1="96000" x2="30667" y2="88000"/>
                        <a14:foregroundMark x1="30667" y1="88000" x2="17333" y2="71111"/>
                      </a14:backgroundRemoval>
                    </a14:imgEffect>
                  </a14:imgLayer>
                </a14:imgProps>
              </a:ext>
            </a:extLst>
          </a:blip>
          <a:stretch>
            <a:fillRect/>
          </a:stretch>
        </p:blipFill>
        <p:spPr>
          <a:xfrm>
            <a:off x="11270587" y="1021310"/>
            <a:ext cx="762490" cy="762490"/>
          </a:xfrm>
          <a:prstGeom prst="rect">
            <a:avLst/>
          </a:prstGeom>
        </p:spPr>
      </p:pic>
      <p:pic>
        <p:nvPicPr>
          <p:cNvPr id="21" name="Picture 20"/>
          <p:cNvPicPr>
            <a:picLocks noChangeAspect="1"/>
          </p:cNvPicPr>
          <p:nvPr/>
        </p:nvPicPr>
        <p:blipFill rotWithShape="1">
          <a:blip r:embed="rId10"/>
          <a:srcRect t="14953"/>
          <a:stretch/>
        </p:blipFill>
        <p:spPr>
          <a:xfrm>
            <a:off x="3618016" y="3309286"/>
            <a:ext cx="2558186" cy="2175675"/>
          </a:xfrm>
          <a:prstGeom prst="ellipse">
            <a:avLst/>
          </a:prstGeom>
        </p:spPr>
      </p:pic>
      <p:sp>
        <p:nvSpPr>
          <p:cNvPr id="2" name="Rectangle 1">
            <a:extLst>
              <a:ext uri="{FF2B5EF4-FFF2-40B4-BE49-F238E27FC236}">
                <a16:creationId xmlns:a16="http://schemas.microsoft.com/office/drawing/2014/main" id="{2BE957E4-E86C-415B-8354-8D9704E08482}"/>
              </a:ext>
            </a:extLst>
          </p:cNvPr>
          <p:cNvSpPr/>
          <p:nvPr/>
        </p:nvSpPr>
        <p:spPr>
          <a:xfrm rot="21354721">
            <a:off x="481573" y="1691262"/>
            <a:ext cx="5330825" cy="67943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63326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1000">
              <a:srgbClr val="00B0F0"/>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pSp>
        <p:nvGrpSpPr>
          <p:cNvPr id="5" name="Group 4"/>
          <p:cNvGrpSpPr/>
          <p:nvPr/>
        </p:nvGrpSpPr>
        <p:grpSpPr>
          <a:xfrm>
            <a:off x="0" y="46019"/>
            <a:ext cx="4674158" cy="1177437"/>
            <a:chOff x="-7078" y="214503"/>
            <a:chExt cx="4674158" cy="1177437"/>
          </a:xfrm>
        </p:grpSpPr>
        <p:sp>
          <p:nvSpPr>
            <p:cNvPr id="21" name="Oval 20"/>
            <p:cNvSpPr/>
            <p:nvPr/>
          </p:nvSpPr>
          <p:spPr>
            <a:xfrm>
              <a:off x="3153539" y="214503"/>
              <a:ext cx="1207501" cy="1177437"/>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sp>
          <p:nvSpPr>
            <p:cNvPr id="13" name="Rectangle 12"/>
            <p:cNvSpPr/>
            <p:nvPr/>
          </p:nvSpPr>
          <p:spPr>
            <a:xfrm>
              <a:off x="-7078" y="321908"/>
              <a:ext cx="4674158" cy="90939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pic>
          <p:nvPicPr>
            <p:cNvPr id="11" name="Picture 10"/>
            <p:cNvPicPr>
              <a:picLocks noChangeAspect="1"/>
            </p:cNvPicPr>
            <p:nvPr/>
          </p:nvPicPr>
          <p:blipFill rotWithShape="1">
            <a:blip r:embed="rId2"/>
            <a:srcRect l="25196" r="18177"/>
            <a:stretch/>
          </p:blipFill>
          <p:spPr>
            <a:xfrm>
              <a:off x="3219825" y="322911"/>
              <a:ext cx="1074927" cy="998121"/>
            </a:xfrm>
            <a:prstGeom prst="ellipse">
              <a:avLst/>
            </a:prstGeom>
          </p:spPr>
        </p:pic>
        <p:sp>
          <p:nvSpPr>
            <p:cNvPr id="12" name="TextBox 11"/>
            <p:cNvSpPr txBox="1"/>
            <p:nvPr/>
          </p:nvSpPr>
          <p:spPr>
            <a:xfrm>
              <a:off x="10384" y="618556"/>
              <a:ext cx="3031599" cy="369332"/>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SassoonPrimaryInfant"/>
                  <a:ea typeface="+mn-ea"/>
                  <a:cs typeface="+mn-cs"/>
                </a:rPr>
                <a:t>Communication and Language</a:t>
              </a:r>
            </a:p>
          </p:txBody>
        </p:sp>
      </p:grpSp>
      <p:grpSp>
        <p:nvGrpSpPr>
          <p:cNvPr id="6" name="Group 5"/>
          <p:cNvGrpSpPr/>
          <p:nvPr/>
        </p:nvGrpSpPr>
        <p:grpSpPr>
          <a:xfrm>
            <a:off x="7517842" y="73103"/>
            <a:ext cx="4674158" cy="1177437"/>
            <a:chOff x="7517785" y="213112"/>
            <a:chExt cx="4674158" cy="1177437"/>
          </a:xfrm>
        </p:grpSpPr>
        <p:sp>
          <p:nvSpPr>
            <p:cNvPr id="32" name="Oval 31"/>
            <p:cNvSpPr/>
            <p:nvPr/>
          </p:nvSpPr>
          <p:spPr>
            <a:xfrm>
              <a:off x="7740172" y="213112"/>
              <a:ext cx="1207501" cy="1177437"/>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sp>
          <p:nvSpPr>
            <p:cNvPr id="28" name="Rectangle 27"/>
            <p:cNvSpPr/>
            <p:nvPr/>
          </p:nvSpPr>
          <p:spPr>
            <a:xfrm>
              <a:off x="7517785" y="304680"/>
              <a:ext cx="4674158" cy="90939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pic>
          <p:nvPicPr>
            <p:cNvPr id="8" name="Picture 7"/>
            <p:cNvPicPr>
              <a:picLocks noChangeAspect="1"/>
            </p:cNvPicPr>
            <p:nvPr/>
          </p:nvPicPr>
          <p:blipFill>
            <a:blip r:embed="rId3"/>
            <a:stretch>
              <a:fillRect/>
            </a:stretch>
          </p:blipFill>
          <p:spPr>
            <a:xfrm>
              <a:off x="7802048" y="303909"/>
              <a:ext cx="1088245" cy="990998"/>
            </a:xfrm>
            <a:prstGeom prst="ellipse">
              <a:avLst/>
            </a:prstGeom>
          </p:spPr>
        </p:pic>
        <p:sp>
          <p:nvSpPr>
            <p:cNvPr id="14" name="TextBox 13"/>
            <p:cNvSpPr txBox="1"/>
            <p:nvPr/>
          </p:nvSpPr>
          <p:spPr>
            <a:xfrm>
              <a:off x="9113122" y="562041"/>
              <a:ext cx="3057184" cy="369332"/>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SassoonPrimaryInfant"/>
                  <a:ea typeface="+mn-ea"/>
                  <a:cs typeface="+mn-cs"/>
                </a:rPr>
                <a:t>Personal, Social and Emotional</a:t>
              </a:r>
            </a:p>
          </p:txBody>
        </p:sp>
      </p:grpSp>
      <p:pic>
        <p:nvPicPr>
          <p:cNvPr id="27" name="Picture 26"/>
          <p:cNvPicPr>
            <a:picLocks noChangeAspect="1"/>
          </p:cNvPicPr>
          <p:nvPr/>
        </p:nvPicPr>
        <p:blipFill>
          <a:blip r:embed="rId4">
            <a:extLst>
              <a:ext uri="{BEBA8EAE-BF5A-486C-A8C5-ECC9F3942E4B}">
                <a14:imgProps xmlns:a14="http://schemas.microsoft.com/office/drawing/2010/main">
                  <a14:imgLayer r:embed="rId5">
                    <a14:imgEffect>
                      <a14:backgroundRemoval t="0" b="100000" l="0" r="100000">
                        <a14:foregroundMark x1="26667" y1="13778" x2="49333" y2="5333"/>
                        <a14:foregroundMark x1="52444" y1="4000" x2="66667" y2="12889"/>
                        <a14:foregroundMark x1="70667" y1="12000" x2="92444" y2="12000"/>
                        <a14:foregroundMark x1="92889" y1="12000" x2="94222" y2="36000"/>
                        <a14:foregroundMark x1="94222" y1="38222" x2="86667" y2="62667"/>
                        <a14:foregroundMark x1="86667" y1="62667" x2="72000" y2="86667"/>
                        <a14:foregroundMark x1="71556" y1="86667" x2="52000" y2="96000"/>
                        <a14:foregroundMark x1="51556" y1="96000" x2="30667" y2="88000"/>
                        <a14:foregroundMark x1="30667" y1="88000" x2="17333" y2="71111"/>
                      </a14:backgroundRemoval>
                    </a14:imgEffect>
                  </a14:imgLayer>
                </a14:imgProps>
              </a:ext>
            </a:extLst>
          </a:blip>
          <a:stretch>
            <a:fillRect/>
          </a:stretch>
        </p:blipFill>
        <p:spPr>
          <a:xfrm>
            <a:off x="5658625" y="180796"/>
            <a:ext cx="762490" cy="762490"/>
          </a:xfrm>
          <a:prstGeom prst="rect">
            <a:avLst/>
          </a:prstGeom>
        </p:spPr>
      </p:pic>
      <p:sp>
        <p:nvSpPr>
          <p:cNvPr id="29" name="Rectangle 28"/>
          <p:cNvSpPr/>
          <p:nvPr/>
        </p:nvSpPr>
        <p:spPr>
          <a:xfrm>
            <a:off x="4705240" y="1585941"/>
            <a:ext cx="2929747" cy="1432782"/>
          </a:xfrm>
          <a:prstGeom prst="rect">
            <a:avLst/>
          </a:prstGeom>
          <a:noFill/>
        </p:spPr>
        <p:txBody>
          <a:bodyPr wrap="none" lIns="91440" tIns="45720" rIns="91440" bIns="4572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2700">
                  <a:solidFill>
                    <a:srgbClr val="44546A">
                      <a:lumMod val="75000"/>
                    </a:srgbClr>
                  </a:solidFill>
                  <a:prstDash val="solid"/>
                </a:ln>
                <a:solidFill>
                  <a:srgbClr val="FF0000"/>
                </a:solidFill>
                <a:effectLst>
                  <a:outerShdw dist="38100" dir="2640000" algn="bl" rotWithShape="0">
                    <a:srgbClr val="44546A">
                      <a:lumMod val="75000"/>
                    </a:srgbClr>
                  </a:outerShdw>
                </a:effectLst>
                <a:uLnTx/>
                <a:uFillTx/>
                <a:latin typeface="SassoonPrimaryInfant"/>
                <a:ea typeface="+mn-ea"/>
                <a:cs typeface="+mn-cs"/>
              </a:rPr>
              <a:t>This is Me!</a:t>
            </a:r>
          </a:p>
        </p:txBody>
      </p:sp>
      <p:sp>
        <p:nvSpPr>
          <p:cNvPr id="30" name="Oval 29"/>
          <p:cNvSpPr/>
          <p:nvPr/>
        </p:nvSpPr>
        <p:spPr>
          <a:xfrm>
            <a:off x="4705240" y="1864933"/>
            <a:ext cx="2776621" cy="2544556"/>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pic>
        <p:nvPicPr>
          <p:cNvPr id="31" name="Picture 30"/>
          <p:cNvPicPr>
            <a:picLocks noChangeAspect="1"/>
          </p:cNvPicPr>
          <p:nvPr/>
        </p:nvPicPr>
        <p:blipFill rotWithShape="1">
          <a:blip r:embed="rId6"/>
          <a:srcRect t="14953"/>
          <a:stretch/>
        </p:blipFill>
        <p:spPr>
          <a:xfrm>
            <a:off x="4852645" y="1993109"/>
            <a:ext cx="2525430" cy="2278446"/>
          </a:xfrm>
          <a:prstGeom prst="ellipse">
            <a:avLst/>
          </a:prstGeom>
        </p:spPr>
      </p:pic>
      <p:grpSp>
        <p:nvGrpSpPr>
          <p:cNvPr id="3" name="Group 2"/>
          <p:cNvGrpSpPr/>
          <p:nvPr/>
        </p:nvGrpSpPr>
        <p:grpSpPr>
          <a:xfrm>
            <a:off x="0" y="2559343"/>
            <a:ext cx="4674158" cy="1177437"/>
            <a:chOff x="1512" y="2624317"/>
            <a:chExt cx="4674158" cy="1177437"/>
          </a:xfrm>
        </p:grpSpPr>
        <p:sp>
          <p:nvSpPr>
            <p:cNvPr id="25" name="Oval 24"/>
            <p:cNvSpPr/>
            <p:nvPr/>
          </p:nvSpPr>
          <p:spPr>
            <a:xfrm>
              <a:off x="3162129" y="2624317"/>
              <a:ext cx="1207501" cy="1177437"/>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sp>
          <p:nvSpPr>
            <p:cNvPr id="26" name="Rectangle 25"/>
            <p:cNvSpPr/>
            <p:nvPr/>
          </p:nvSpPr>
          <p:spPr>
            <a:xfrm>
              <a:off x="1512" y="2731722"/>
              <a:ext cx="4674158" cy="90939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sp>
          <p:nvSpPr>
            <p:cNvPr id="33" name="TextBox 32"/>
            <p:cNvSpPr txBox="1"/>
            <p:nvPr/>
          </p:nvSpPr>
          <p:spPr>
            <a:xfrm>
              <a:off x="18974" y="3028370"/>
              <a:ext cx="2682979" cy="369332"/>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SassoonPrimaryInfant"/>
                  <a:ea typeface="+mn-ea"/>
                  <a:cs typeface="+mn-cs"/>
                </a:rPr>
                <a:t>Expressive Arts and Design</a:t>
              </a:r>
            </a:p>
          </p:txBody>
        </p:sp>
        <p:pic>
          <p:nvPicPr>
            <p:cNvPr id="10" name="Picture 9"/>
            <p:cNvPicPr>
              <a:picLocks noChangeAspect="1"/>
            </p:cNvPicPr>
            <p:nvPr/>
          </p:nvPicPr>
          <p:blipFill>
            <a:blip r:embed="rId7"/>
            <a:stretch>
              <a:fillRect/>
            </a:stretch>
          </p:blipFill>
          <p:spPr>
            <a:xfrm>
              <a:off x="3191699" y="2693870"/>
              <a:ext cx="1121965" cy="1037840"/>
            </a:xfrm>
            <a:prstGeom prst="ellipse">
              <a:avLst/>
            </a:prstGeom>
          </p:spPr>
        </p:pic>
      </p:grpSp>
      <p:grpSp>
        <p:nvGrpSpPr>
          <p:cNvPr id="4" name="Group 3"/>
          <p:cNvGrpSpPr/>
          <p:nvPr/>
        </p:nvGrpSpPr>
        <p:grpSpPr>
          <a:xfrm>
            <a:off x="7513610" y="2548493"/>
            <a:ext cx="4674158" cy="1177437"/>
            <a:chOff x="7513610" y="2548493"/>
            <a:chExt cx="4674158" cy="1177437"/>
          </a:xfrm>
        </p:grpSpPr>
        <p:sp>
          <p:nvSpPr>
            <p:cNvPr id="34" name="Oval 33"/>
            <p:cNvSpPr/>
            <p:nvPr/>
          </p:nvSpPr>
          <p:spPr>
            <a:xfrm>
              <a:off x="7802048" y="2548493"/>
              <a:ext cx="1207501" cy="1177437"/>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sp>
          <p:nvSpPr>
            <p:cNvPr id="35" name="Rectangle 34"/>
            <p:cNvSpPr/>
            <p:nvPr/>
          </p:nvSpPr>
          <p:spPr>
            <a:xfrm>
              <a:off x="7513610" y="2682515"/>
              <a:ext cx="4674158" cy="90939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sp>
          <p:nvSpPr>
            <p:cNvPr id="15" name="TextBox 14"/>
            <p:cNvSpPr txBox="1"/>
            <p:nvPr/>
          </p:nvSpPr>
          <p:spPr>
            <a:xfrm>
              <a:off x="9635060" y="2952545"/>
              <a:ext cx="2535246" cy="369332"/>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SassoonPrimaryInfant"/>
                  <a:ea typeface="+mn-ea"/>
                  <a:cs typeface="+mn-cs"/>
                </a:rPr>
                <a:t>Understanding the World</a:t>
              </a:r>
            </a:p>
          </p:txBody>
        </p:sp>
        <p:pic>
          <p:nvPicPr>
            <p:cNvPr id="9" name="Picture 8"/>
            <p:cNvPicPr>
              <a:picLocks noChangeAspect="1"/>
            </p:cNvPicPr>
            <p:nvPr/>
          </p:nvPicPr>
          <p:blipFill>
            <a:blip r:embed="rId8"/>
            <a:stretch>
              <a:fillRect/>
            </a:stretch>
          </p:blipFill>
          <p:spPr>
            <a:xfrm>
              <a:off x="7872417" y="2637031"/>
              <a:ext cx="1066762" cy="1008309"/>
            </a:xfrm>
            <a:prstGeom prst="ellipse">
              <a:avLst/>
            </a:prstGeom>
          </p:spPr>
        </p:pic>
      </p:grpSp>
      <p:grpSp>
        <p:nvGrpSpPr>
          <p:cNvPr id="2" name="Group 1"/>
          <p:cNvGrpSpPr/>
          <p:nvPr/>
        </p:nvGrpSpPr>
        <p:grpSpPr>
          <a:xfrm>
            <a:off x="3731640" y="4482773"/>
            <a:ext cx="4674158" cy="1177437"/>
            <a:chOff x="-7078" y="4873493"/>
            <a:chExt cx="4674158" cy="1177437"/>
          </a:xfrm>
        </p:grpSpPr>
        <p:sp>
          <p:nvSpPr>
            <p:cNvPr id="37" name="Oval 36"/>
            <p:cNvSpPr/>
            <p:nvPr/>
          </p:nvSpPr>
          <p:spPr>
            <a:xfrm>
              <a:off x="3153539" y="4873493"/>
              <a:ext cx="1207501" cy="1177437"/>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sp>
          <p:nvSpPr>
            <p:cNvPr id="38" name="Rectangle 37"/>
            <p:cNvSpPr/>
            <p:nvPr/>
          </p:nvSpPr>
          <p:spPr>
            <a:xfrm>
              <a:off x="-7078" y="4980898"/>
              <a:ext cx="4674158" cy="90939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SassoonPrimaryInfant"/>
                <a:ea typeface="+mn-ea"/>
                <a:cs typeface="+mn-cs"/>
              </a:endParaRPr>
            </a:p>
          </p:txBody>
        </p:sp>
        <p:sp>
          <p:nvSpPr>
            <p:cNvPr id="39" name="TextBox 38"/>
            <p:cNvSpPr txBox="1"/>
            <p:nvPr/>
          </p:nvSpPr>
          <p:spPr>
            <a:xfrm>
              <a:off x="10384" y="5277546"/>
              <a:ext cx="2203232" cy="369332"/>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SassoonPrimaryInfant"/>
                  <a:ea typeface="+mn-ea"/>
                  <a:cs typeface="+mn-cs"/>
                </a:rPr>
                <a:t>Physical Development</a:t>
              </a:r>
            </a:p>
          </p:txBody>
        </p:sp>
        <p:pic>
          <p:nvPicPr>
            <p:cNvPr id="2052" name="Picture 4" descr="Gurukul World Play School | Curriculum"/>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91699" y="4951444"/>
              <a:ext cx="1142694" cy="1021534"/>
            </a:xfrm>
            <a:prstGeom prst="ellipse">
              <a:avLst/>
            </a:prstGeom>
            <a:noFill/>
            <a:extLst>
              <a:ext uri="{909E8E84-426E-40DD-AFC4-6F175D3DCCD1}">
                <a14:hiddenFill xmlns:a14="http://schemas.microsoft.com/office/drawing/2010/main">
                  <a:solidFill>
                    <a:srgbClr val="FFFFFF"/>
                  </a:solidFill>
                </a14:hiddenFill>
              </a:ext>
            </a:extLst>
          </p:spPr>
        </p:pic>
      </p:grpSp>
      <p:sp>
        <p:nvSpPr>
          <p:cNvPr id="7" name="TextBox 6"/>
          <p:cNvSpPr txBox="1"/>
          <p:nvPr/>
        </p:nvSpPr>
        <p:spPr>
          <a:xfrm>
            <a:off x="0" y="1079763"/>
            <a:ext cx="4661620" cy="127727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We want the children to learn to talk about themselves and others. To sing songs. To speak about a range of texts. To know about others. To know familiar songs. To describe different story and non-fiction texts.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SassoonPrimaryInfan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We have story time daily and choose appropriate stories. Children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will start to hear simple instructions when learning routine. Children have opportunity to share ‘This is Me’ box and hear about their class mates.</a:t>
            </a:r>
          </a:p>
        </p:txBody>
      </p:sp>
      <p:sp>
        <p:nvSpPr>
          <p:cNvPr id="40" name="TextBox 39"/>
          <p:cNvSpPr txBox="1"/>
          <p:nvPr/>
        </p:nvSpPr>
        <p:spPr>
          <a:xfrm>
            <a:off x="7505304" y="1074065"/>
            <a:ext cx="4676790" cy="178510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We want the children to learn to describe a friend. To know and demonstrate friendly behaviour. To understand how to be a good friend. To learn to join in with whole group activities.</a:t>
            </a:r>
            <a:r>
              <a:rPr kumimoji="0" lang="en-GB" sz="1100" b="1" i="0" u="none" strike="noStrike" kern="1200" cap="none" spc="0" normalizeH="0" baseline="0" noProof="0" dirty="0">
                <a:ln>
                  <a:noFill/>
                </a:ln>
                <a:solidFill>
                  <a:prstClr val="black"/>
                </a:solidFill>
                <a:effectLst/>
                <a:uLnTx/>
                <a:uFillTx/>
                <a:latin typeface="SassoonPrimaryInfant"/>
                <a:ea typeface="+mn-ea"/>
                <a:cs typeface="+mn-cs"/>
              </a:rPr>
              <a:t> </a:t>
            </a: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To choose an activity independently. To describe and show friendly behaviour. To begin taking turns with their friends</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SassoonPrimaryInfant"/>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We will continue to work on building relationships with the children and support with settling into school and the transition. We will play with the children, modelling play and supporting.</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SassoonPrimaryInfant"/>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SassoonPrimaryInfant"/>
              <a:ea typeface="+mn-ea"/>
              <a:cs typeface="+mn-cs"/>
            </a:endParaRPr>
          </a:p>
        </p:txBody>
      </p:sp>
      <p:sp>
        <p:nvSpPr>
          <p:cNvPr id="41" name="TextBox 40"/>
          <p:cNvSpPr txBox="1"/>
          <p:nvPr/>
        </p:nvSpPr>
        <p:spPr>
          <a:xfrm>
            <a:off x="17462" y="3610186"/>
            <a:ext cx="4644158" cy="195438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We want the children to learn to remember the words to a range of songs. To give meaning to the marks that are made. To learn a range of songs from around the world. To know that people from different countries may have different traditions. For children to be able to safely construct with a purpose and evaluate their designs.</a:t>
            </a:r>
            <a:r>
              <a:rPr kumimoji="0" lang="en-GB" sz="1100" b="1" i="0" u="none" strike="noStrike" kern="1200" cap="none" spc="0" normalizeH="0" baseline="0" noProof="0" dirty="0">
                <a:ln>
                  <a:noFill/>
                </a:ln>
                <a:solidFill>
                  <a:prstClr val="black"/>
                </a:solidFill>
                <a:effectLst/>
                <a:uLnTx/>
                <a:uFillTx/>
                <a:latin typeface="SassoonPrimaryInfant"/>
                <a:ea typeface="+mn-ea"/>
                <a:cs typeface="+mn-cs"/>
              </a:rPr>
              <a:t> </a:t>
            </a:r>
            <a:endParaRPr kumimoji="0" lang="en-GB" sz="1100" b="0" i="0" u="none" strike="noStrike" kern="1200" cap="none" spc="0" normalizeH="0" baseline="0" noProof="0" dirty="0">
              <a:ln>
                <a:noFill/>
              </a:ln>
              <a:solidFill>
                <a:prstClr val="black"/>
              </a:solidFill>
              <a:effectLst/>
              <a:uLnTx/>
              <a:uFillTx/>
              <a:latin typeface="SassoonPrimaryInfan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SassoonPrimaryInfan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We will support children in creative area to look at colours 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in the construction areas to use resources. Children can access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role play and home corner areas both inside and out. Children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will have opportunities to talk about designs as well as reflect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and share what they have done/thinking. </a:t>
            </a:r>
          </a:p>
        </p:txBody>
      </p:sp>
      <p:sp>
        <p:nvSpPr>
          <p:cNvPr id="42" name="TextBox 41"/>
          <p:cNvSpPr txBox="1"/>
          <p:nvPr/>
        </p:nvSpPr>
        <p:spPr>
          <a:xfrm>
            <a:off x="7481861" y="3590365"/>
            <a:ext cx="4688445" cy="21236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We want the children to learn to talk about how they have changed since they were a baby. To talk about the changes they observe in their environment – Seasons link. To know the names of different body parts. To know that there are many countries around the world. To know that people in other countries may speak different languages.</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SassoonPrimaryInfant"/>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         	We will use the all about me pages and This is Me boxes to</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	talk about changes in themselves. We will learn and talk about</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	differences and children’s and families race and traditions and</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      	celebrations, how to respect them. Focus countries will be chosen to represent the children at Phoenix.</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SassoonPrimaryInfant"/>
              <a:ea typeface="+mn-ea"/>
              <a:cs typeface="+mn-cs"/>
            </a:endParaRPr>
          </a:p>
        </p:txBody>
      </p:sp>
      <p:sp>
        <p:nvSpPr>
          <p:cNvPr id="43" name="TextBox 42"/>
          <p:cNvSpPr txBox="1"/>
          <p:nvPr/>
        </p:nvSpPr>
        <p:spPr>
          <a:xfrm>
            <a:off x="2844134" y="5499572"/>
            <a:ext cx="6534999" cy="13696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PrimaryInfant"/>
                <a:ea typeface="+mn-ea"/>
                <a:cs typeface="+mn-cs"/>
              </a:rPr>
              <a:t>We want the children to learn to use a dominant hand. To begin to form recognisable letters which are formed mostly correctly. To use climbing equipment safely and competently. To begin to negotiate space effectively. </a:t>
            </a:r>
            <a:r>
              <a:rPr kumimoji="0" lang="en-GB" sz="1100" b="0" i="0" u="none" strike="noStrike" kern="1200" cap="none" spc="0" normalizeH="0" baseline="0" noProof="0" dirty="0">
                <a:ln>
                  <a:noFill/>
                </a:ln>
                <a:solidFill>
                  <a:prstClr val="black"/>
                </a:solidFill>
                <a:effectLst/>
                <a:uLnTx/>
                <a:uFillTx/>
                <a:latin typeface="SassoonPrimaryInfant"/>
                <a:ea typeface="+mn-ea"/>
                <a:cs typeface="+mn-cs"/>
              </a:rPr>
              <a:t>To know which hand to write with.  To know how to use the trim trail safely. To know how to use scissors effectively.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SassoonPrimaryInfan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PrimaryInfant"/>
                <a:ea typeface="+mn-ea"/>
                <a:cs typeface="+mn-cs"/>
              </a:rPr>
              <a:t>We will have a range of equipment outside for children to use to support movement and balance. We will work on using the finger gym and disco dough to build muscles to support pencil control and grip</a:t>
            </a:r>
          </a:p>
        </p:txBody>
      </p:sp>
    </p:spTree>
    <p:extLst>
      <p:ext uri="{BB962C8B-B14F-4D97-AF65-F5344CB8AC3E}">
        <p14:creationId xmlns:p14="http://schemas.microsoft.com/office/powerpoint/2010/main" val="139189024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asson">
      <a:majorFont>
        <a:latin typeface="SassoonPrimaryInfant"/>
        <a:ea typeface=""/>
        <a:cs typeface=""/>
      </a:majorFont>
      <a:minorFont>
        <a:latin typeface="SassoonPrimaryInfa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01F739E7CAEC4BA2C6FB4E9B61865C" ma:contentTypeVersion="16" ma:contentTypeDescription="Create a new document." ma:contentTypeScope="" ma:versionID="cd775e58a4dd4e2176a1abcb8679b16f">
  <xsd:schema xmlns:xsd="http://www.w3.org/2001/XMLSchema" xmlns:xs="http://www.w3.org/2001/XMLSchema" xmlns:p="http://schemas.microsoft.com/office/2006/metadata/properties" xmlns:ns2="6c284f0e-52f3-4812-a3a9-17cd8c57fa48" xmlns:ns3="ba0e0e32-19e5-473c-bb98-7ed0013310cd" targetNamespace="http://schemas.microsoft.com/office/2006/metadata/properties" ma:root="true" ma:fieldsID="7faa313bfcf78091b16c38b1c8c032fa" ns2:_="" ns3:_="">
    <xsd:import namespace="6c284f0e-52f3-4812-a3a9-17cd8c57fa48"/>
    <xsd:import namespace="ba0e0e32-19e5-473c-bb98-7ed0013310c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84f0e-52f3-4812-a3a9-17cd8c57fa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f21560b-b1b2-4669-9615-6c7b2eb866a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a0e0e32-19e5-473c-bb98-7ed0013310c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ad42d39-d93b-44ff-b00e-57e2574de032}" ma:internalName="TaxCatchAll" ma:showField="CatchAllData" ma:web="ba0e0e32-19e5-473c-bb98-7ed0013310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a0e0e32-19e5-473c-bb98-7ed0013310cd" xsi:nil="true"/>
    <lcf76f155ced4ddcb4097134ff3c332f xmlns="6c284f0e-52f3-4812-a3a9-17cd8c57fa4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AC2188-CD3C-4DB0-A145-9E76EA0827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284f0e-52f3-4812-a3a9-17cd8c57fa48"/>
    <ds:schemaRef ds:uri="ba0e0e32-19e5-473c-bb98-7ed0013310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FE3A07-C958-48D7-8713-AF44E927B620}">
  <ds:schemaRefs>
    <ds:schemaRef ds:uri="http://purl.org/dc/terms/"/>
    <ds:schemaRef ds:uri="http://schemas.microsoft.com/office/2006/documentManagement/types"/>
    <ds:schemaRef ds:uri="http://schemas.microsoft.com/office/infopath/2007/PartnerControls"/>
    <ds:schemaRef ds:uri="http://purl.org/dc/elements/1.1/"/>
    <ds:schemaRef ds:uri="http://www.w3.org/XML/1998/namespace"/>
    <ds:schemaRef ds:uri="http://schemas.microsoft.com/office/2006/metadata/properties"/>
    <ds:schemaRef ds:uri="ba0e0e32-19e5-473c-bb98-7ed0013310cd"/>
    <ds:schemaRef ds:uri="http://schemas.openxmlformats.org/package/2006/metadata/core-properties"/>
    <ds:schemaRef ds:uri="6c284f0e-52f3-4812-a3a9-17cd8c57fa48"/>
    <ds:schemaRef ds:uri="http://purl.org/dc/dcmitype/"/>
  </ds:schemaRefs>
</ds:datastoreItem>
</file>

<file path=customXml/itemProps3.xml><?xml version="1.0" encoding="utf-8"?>
<ds:datastoreItem xmlns:ds="http://schemas.openxmlformats.org/officeDocument/2006/customXml" ds:itemID="{D1DC2835-6C77-4EC7-AC16-BD0D40FB56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TotalTime>
  <Words>675</Words>
  <Application>Microsoft Office PowerPoint</Application>
  <PresentationFormat>Widescreen</PresentationFormat>
  <Paragraphs>50</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SassoonPrimaryInfant</vt:lpstr>
      <vt:lpstr>1_Office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Farhan Farooq</dc:creator>
  <cp:lastModifiedBy>Nicola Broad</cp:lastModifiedBy>
  <cp:revision>2</cp:revision>
  <dcterms:created xsi:type="dcterms:W3CDTF">2023-07-10T12:55:35Z</dcterms:created>
  <dcterms:modified xsi:type="dcterms:W3CDTF">2023-10-03T10:49:23Z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0x0101002701F739E7CAEC4BA2C6FB4E9B61865C</vt:lpwstr>
  </property>
  <property fmtid="{D5CDD505-2E9C-101B-9397-08002B2CF9AE}" pid="3" name="MediaServiceImageTags">
    <vt:lpwstr/>
  </property>
</Properties>
</file>